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25C34A-7DF0-4134-9D43-8161FA4A682F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999975-E717-4D2F-B99C-BB3FFD8C8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6000" dirty="0" smtClean="0"/>
              <a:t>KINDS OF ENGLISH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STANDARD ENGLISH AND DIALECTS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z="3200" b="1" dirty="0" smtClean="0"/>
              <a:t>STANDARD ENGLISH</a:t>
            </a:r>
          </a:p>
          <a:p>
            <a:pPr>
              <a:buFontTx/>
              <a:buChar char="-"/>
            </a:pPr>
            <a:r>
              <a:rPr lang="sr-Latn-RS" sz="2800" dirty="0" smtClean="0"/>
              <a:t>English spoken in London and the East Midlands, ‘official’, ‘standard’ </a:t>
            </a:r>
            <a:r>
              <a:rPr lang="sr-Latn-RS" sz="2800" dirty="0" smtClean="0"/>
              <a:t>language. </a:t>
            </a:r>
            <a:r>
              <a:rPr lang="en-US" sz="2800" dirty="0" smtClean="0"/>
              <a:t>Because of h</a:t>
            </a:r>
            <a:r>
              <a:rPr lang="sr-Latn-RS" sz="2800" dirty="0" smtClean="0"/>
              <a:t>istorical circumstances</a:t>
            </a:r>
            <a:r>
              <a:rPr lang="en-US" sz="2800" dirty="0"/>
              <a:t> </a:t>
            </a:r>
            <a:r>
              <a:rPr lang="en-US" sz="2800" dirty="0" smtClean="0"/>
              <a:t>it was gradually adopted as the official variety of English.</a:t>
            </a:r>
            <a:endParaRPr lang="sr-Latn-RS" sz="2800" dirty="0" smtClean="0"/>
          </a:p>
          <a:p>
            <a:pPr>
              <a:buFontTx/>
              <a:buChar char="-"/>
            </a:pPr>
            <a:endParaRPr lang="sr-Latn-RS" dirty="0" smtClean="0"/>
          </a:p>
          <a:p>
            <a:pPr>
              <a:buFontTx/>
              <a:buChar char="-"/>
            </a:pPr>
            <a:r>
              <a:rPr lang="en-US" sz="2800" dirty="0" smtClean="0"/>
              <a:t>It is g</a:t>
            </a:r>
            <a:r>
              <a:rPr lang="sr-Latn-RS" sz="2800" dirty="0" smtClean="0"/>
              <a:t>enerally accepted for use in government</a:t>
            </a:r>
            <a:r>
              <a:rPr lang="sr-Latn-RS" sz="2800" dirty="0" smtClean="0"/>
              <a:t>, the law, business, </a:t>
            </a:r>
            <a:r>
              <a:rPr lang="sr-Latn-RS" sz="2800" dirty="0" smtClean="0"/>
              <a:t>education and </a:t>
            </a:r>
            <a:r>
              <a:rPr lang="sr-Latn-RS" sz="2800" dirty="0" smtClean="0"/>
              <a:t>literature</a:t>
            </a:r>
          </a:p>
          <a:p>
            <a:pPr>
              <a:buFontTx/>
              <a:buChar char="-"/>
            </a:pPr>
            <a:endParaRPr lang="sr-Latn-R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KINDS OF ENGLISH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3200" b="1" dirty="0" smtClean="0"/>
              <a:t>DIALECT</a:t>
            </a:r>
          </a:p>
          <a:p>
            <a:pPr>
              <a:buFontTx/>
              <a:buChar char="-"/>
            </a:pPr>
            <a:r>
              <a:rPr lang="en-US" sz="2800" dirty="0" smtClean="0"/>
              <a:t>N</a:t>
            </a:r>
            <a:r>
              <a:rPr lang="sr-Latn-RS" sz="2800" dirty="0" smtClean="0"/>
              <a:t>ot adopted for official purposes</a:t>
            </a:r>
          </a:p>
          <a:p>
            <a:pPr>
              <a:buFontTx/>
              <a:buChar char="-"/>
            </a:pPr>
            <a:r>
              <a:rPr lang="en-US" sz="2800" dirty="0" smtClean="0"/>
              <a:t>Dialects have a </a:t>
            </a:r>
            <a:r>
              <a:rPr lang="sr-Latn-RS" sz="2800" dirty="0" smtClean="0"/>
              <a:t>long </a:t>
            </a:r>
            <a:r>
              <a:rPr lang="sr-Latn-RS" sz="2800" dirty="0" smtClean="0"/>
              <a:t>history </a:t>
            </a:r>
            <a:endParaRPr lang="en-US" sz="2800" dirty="0" smtClean="0"/>
          </a:p>
          <a:p>
            <a:pPr marL="109728" indent="0">
              <a:buNone/>
            </a:pP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Dialect </a:t>
            </a:r>
            <a:r>
              <a:rPr lang="sr-Latn-RS" sz="2800" dirty="0" smtClean="0"/>
              <a:t>is n</a:t>
            </a:r>
            <a:r>
              <a:rPr lang="sr-Latn-RS" sz="2800" dirty="0" smtClean="0"/>
              <a:t>ot </a:t>
            </a:r>
            <a:r>
              <a:rPr lang="sr-Latn-RS" sz="2800" dirty="0" smtClean="0"/>
              <a:t>the same as a regional accent </a:t>
            </a:r>
          </a:p>
          <a:p>
            <a:pPr>
              <a:buFontTx/>
              <a:buChar char="-"/>
            </a:pPr>
            <a:r>
              <a:rPr lang="en-US" sz="2800" dirty="0" smtClean="0"/>
              <a:t>It has a n</a:t>
            </a:r>
            <a:r>
              <a:rPr lang="sr-Latn-RS" sz="2800" dirty="0" smtClean="0"/>
              <a:t>on-regional </a:t>
            </a:r>
            <a:r>
              <a:rPr lang="sr-Latn-RS" sz="2800" dirty="0" smtClean="0"/>
              <a:t>standard pronunciation or ’received pronunciation’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KINDS OF ENGLISH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S</a:t>
            </a:r>
            <a:r>
              <a:rPr lang="sr-Latn-RS" sz="3200" dirty="0" smtClean="0"/>
              <a:t>howing accent in </a:t>
            </a:r>
            <a:r>
              <a:rPr lang="sr-Latn-RS" sz="3200" dirty="0" smtClean="0"/>
              <a:t>writing</a:t>
            </a:r>
            <a:r>
              <a:rPr lang="en-US" sz="3200" dirty="0" smtClean="0"/>
              <a:t>:</a:t>
            </a:r>
          </a:p>
          <a:p>
            <a:pPr marL="109728" indent="0">
              <a:buNone/>
            </a:pPr>
            <a:r>
              <a:rPr lang="en-US" sz="3200" i="1" dirty="0" smtClean="0"/>
              <a:t>‘</a:t>
            </a:r>
            <a:r>
              <a:rPr lang="en-US" sz="3200" i="1" dirty="0" err="1" smtClean="0"/>
              <a:t>elp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yerself</a:t>
            </a:r>
            <a:r>
              <a:rPr lang="en-US" sz="3200" i="1" dirty="0" smtClean="0"/>
              <a:t>. </a:t>
            </a:r>
            <a:r>
              <a:rPr lang="en-US" sz="3200" dirty="0" smtClean="0"/>
              <a:t>(=Help yourself.)</a:t>
            </a:r>
          </a:p>
          <a:p>
            <a:pPr marL="109728" indent="0">
              <a:buNone/>
            </a:pPr>
            <a:r>
              <a:rPr lang="en-US" sz="3200" i="1" dirty="0" smtClean="0"/>
              <a:t>C’mon. </a:t>
            </a:r>
            <a:r>
              <a:rPr lang="en-US" sz="3200" dirty="0" smtClean="0"/>
              <a:t>(=Come on.)</a:t>
            </a:r>
          </a:p>
          <a:p>
            <a:pPr marL="109728" indent="0">
              <a:buNone/>
            </a:pPr>
            <a:r>
              <a:rPr lang="en-US" sz="3200" i="1" dirty="0" smtClean="0"/>
              <a:t>I </a:t>
            </a:r>
            <a:r>
              <a:rPr lang="en-US" sz="3200" i="1" dirty="0" err="1" smtClean="0"/>
              <a:t>dunno</a:t>
            </a:r>
            <a:r>
              <a:rPr lang="en-US" sz="3200" i="1" dirty="0" smtClean="0"/>
              <a:t>. </a:t>
            </a:r>
            <a:r>
              <a:rPr lang="en-US" sz="3200" dirty="0" smtClean="0"/>
              <a:t>(=I don’t know)</a:t>
            </a:r>
          </a:p>
          <a:p>
            <a:pPr marL="109728" indent="0">
              <a:buNone/>
            </a:pPr>
            <a:r>
              <a:rPr lang="en-US" sz="3200" i="1" dirty="0" smtClean="0"/>
              <a:t>I </a:t>
            </a:r>
            <a:r>
              <a:rPr lang="en-US" sz="3200" i="1" dirty="0" err="1" smtClean="0"/>
              <a:t>gotta</a:t>
            </a:r>
            <a:r>
              <a:rPr lang="en-US" sz="3200" i="1" dirty="0" smtClean="0"/>
              <a:t> go. </a:t>
            </a:r>
            <a:r>
              <a:rPr lang="en-US" sz="3200" dirty="0" smtClean="0"/>
              <a:t>(=I’ve got to go.)</a:t>
            </a:r>
            <a:endParaRPr lang="sr-Latn-RS" sz="3200" dirty="0" smtClean="0"/>
          </a:p>
          <a:p>
            <a:pPr>
              <a:buNone/>
            </a:pPr>
            <a:endParaRPr lang="sr-Latn-RS" sz="3200" dirty="0" smtClean="0"/>
          </a:p>
          <a:p>
            <a:r>
              <a:rPr lang="en-US" sz="3200" dirty="0" smtClean="0"/>
              <a:t>O</a:t>
            </a:r>
            <a:r>
              <a:rPr lang="sr-Latn-RS" sz="3200" dirty="0" smtClean="0"/>
              <a:t>ther standard forms of English: American English and other English-speaking countries</a:t>
            </a:r>
          </a:p>
          <a:p>
            <a:pPr>
              <a:buNone/>
            </a:pPr>
            <a:endParaRPr lang="sr-Latn-RS" sz="3200" dirty="0" smtClean="0"/>
          </a:p>
          <a:p>
            <a:r>
              <a:rPr lang="sr-Latn-RS" sz="3200" dirty="0" smtClean="0"/>
              <a:t>International </a:t>
            </a:r>
            <a:r>
              <a:rPr lang="sr-Latn-RS" sz="3200" dirty="0" smtClean="0"/>
              <a:t>English</a:t>
            </a:r>
            <a:r>
              <a:rPr lang="en-US" sz="3200" dirty="0" smtClean="0"/>
              <a:t> (spoken as a foreign language; a mix of British and American English; often simplified). It is also called ‘Globish’.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KINDS OF ENGLISH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sz="3200" b="1" dirty="0" smtClean="0"/>
              <a:t>CORRECTNESS</a:t>
            </a:r>
          </a:p>
          <a:p>
            <a:pPr>
              <a:buFontTx/>
              <a:buChar char="-"/>
            </a:pPr>
            <a:r>
              <a:rPr lang="sr-Latn-RS" sz="3200" dirty="0" smtClean="0"/>
              <a:t>When do mistakes become correct</a:t>
            </a:r>
            <a:r>
              <a:rPr lang="sr-Latn-RS" sz="3200" dirty="0" smtClean="0"/>
              <a:t>?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Sometimes a mistake becomes so widespread that it becomes part of the language (this is one way in which languages develop)</a:t>
            </a:r>
            <a:endParaRPr lang="sr-Latn-RS" sz="3200" dirty="0" smtClean="0"/>
          </a:p>
          <a:p>
            <a:pPr>
              <a:buNone/>
            </a:pPr>
            <a:endParaRPr lang="sr-Latn-R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There is f</a:t>
            </a:r>
            <a:r>
              <a:rPr lang="sr-Latn-RS" sz="3200" dirty="0" smtClean="0"/>
              <a:t>ormal </a:t>
            </a:r>
            <a:r>
              <a:rPr lang="sr-Latn-RS" sz="3200" dirty="0" smtClean="0"/>
              <a:t>and informal </a:t>
            </a:r>
            <a:r>
              <a:rPr lang="sr-Latn-RS" sz="3200" dirty="0" smtClean="0"/>
              <a:t>language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Informal words and expressions can become suitable for more formal situations</a:t>
            </a:r>
            <a:endParaRPr lang="sr-Latn-RS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KINDS OF ENGLISH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3200" dirty="0" smtClean="0"/>
              <a:t>Some of the reasons why languages change:</a:t>
            </a:r>
          </a:p>
          <a:p>
            <a:pPr marL="109728" indent="0">
              <a:buNone/>
            </a:pP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I</a:t>
            </a:r>
            <a:r>
              <a:rPr lang="sr-Latn-RS" sz="3200" dirty="0" smtClean="0"/>
              <a:t>nfluence from other </a:t>
            </a:r>
            <a:r>
              <a:rPr lang="sr-Latn-RS" sz="3200" dirty="0" smtClean="0"/>
              <a:t>dialects</a:t>
            </a:r>
            <a:endParaRPr lang="sr-Latn-RS" sz="3200" dirty="0" smtClean="0"/>
          </a:p>
          <a:p>
            <a:pPr>
              <a:buFontTx/>
              <a:buChar char="-"/>
            </a:pPr>
            <a:endParaRPr lang="sr-Latn-R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L</a:t>
            </a:r>
            <a:r>
              <a:rPr lang="sr-Latn-RS" sz="3200" dirty="0" smtClean="0"/>
              <a:t>anguages simplify themselves</a:t>
            </a:r>
          </a:p>
          <a:p>
            <a:pPr>
              <a:buFontTx/>
              <a:buChar char="-"/>
            </a:pPr>
            <a:endParaRPr lang="sr-Latn-RS" sz="3200" dirty="0" smtClean="0"/>
          </a:p>
          <a:p>
            <a:pPr>
              <a:buFontTx/>
              <a:buChar char="-"/>
            </a:pPr>
            <a:r>
              <a:rPr lang="sr-Latn-RS" sz="3200" dirty="0" smtClean="0"/>
              <a:t>‘Underground’ forms become respectable</a:t>
            </a:r>
          </a:p>
          <a:p>
            <a:pPr>
              <a:buFontTx/>
              <a:buChar char="-"/>
            </a:pPr>
            <a:endParaRPr lang="sr-Latn-R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M</a:t>
            </a:r>
            <a:r>
              <a:rPr lang="sr-Latn-RS" sz="3200" dirty="0" smtClean="0"/>
              <a:t>istakes become part of the language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KINDS OF ENGLISH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</TotalTime>
  <Words>263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KINDS OF ENGLISH</vt:lpstr>
      <vt:lpstr>KINDS OF ENGLISH</vt:lpstr>
      <vt:lpstr>KINDS OF ENGLISH</vt:lpstr>
      <vt:lpstr>KINDS OF ENGLISH</vt:lpstr>
      <vt:lpstr>KINDS OF ENGLISH</vt:lpstr>
      <vt:lpstr>KINDS OF ENGLISH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KINDS OF ENGLISH</dc:title>
  <dc:creator>Nigal</dc:creator>
  <cp:lastModifiedBy>Inspirion 15 3878</cp:lastModifiedBy>
  <cp:revision>8</cp:revision>
  <dcterms:created xsi:type="dcterms:W3CDTF">2015-03-25T20:15:01Z</dcterms:created>
  <dcterms:modified xsi:type="dcterms:W3CDTF">2020-04-02T21:04:44Z</dcterms:modified>
</cp:coreProperties>
</file>